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91" r:id="rId4"/>
    <p:sldId id="292" r:id="rId5"/>
    <p:sldId id="293" r:id="rId6"/>
    <p:sldId id="294" r:id="rId7"/>
    <p:sldId id="295" r:id="rId8"/>
    <p:sldId id="301" r:id="rId9"/>
    <p:sldId id="296" r:id="rId10"/>
    <p:sldId id="300" r:id="rId11"/>
    <p:sldId id="297" r:id="rId12"/>
    <p:sldId id="298" r:id="rId13"/>
    <p:sldId id="299" r:id="rId14"/>
    <p:sldId id="302" r:id="rId15"/>
    <p:sldId id="303" r:id="rId16"/>
    <p:sldId id="304" r:id="rId17"/>
    <p:sldId id="305" r:id="rId18"/>
    <p:sldId id="306" r:id="rId19"/>
    <p:sldId id="260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FAD"/>
    <a:srgbClr val="0070C0"/>
    <a:srgbClr val="FFFFFF"/>
    <a:srgbClr val="B7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03404-112A-4CB0-ABAB-C8C59B64AFD8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D51FF-4D2E-44B2-906C-777E742D5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4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D51FF-4D2E-44B2-906C-777E742D5D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D51FF-4D2E-44B2-906C-777E742D5D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7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7F711-F8F0-DA0B-135E-A6078688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D1CBF-B2B2-6C00-2E38-2B69173C9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764EF-CD27-4C89-12C7-4FEADB7CD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252BE-A1F5-F51A-1A12-EF95688FD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D51FF-4D2E-44B2-906C-777E742D5D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B689-7B87-4E39-8124-2DD0A0F38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751BB-EABD-4701-8D3D-155FDBDC8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EB898-8349-4F48-9871-48A56096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04468-97E8-4494-A5B8-5F154EED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81096-E896-422F-A8C1-D44AC54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8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7817-35FF-4A12-ADC2-3EE20282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D3531-E12C-47C4-956A-4881916CD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AEF48-4B76-46C7-9080-85649328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D790B-2768-4D7D-89B3-FF59CB51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3B74-9B04-49CD-B73D-D8491026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2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FF024-EAEA-49FE-B2AA-E0C4683FB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4889A-0751-4352-8936-6B2C5B7FC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9AEA-059B-4104-B601-2EF47E4F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822D9-51ED-4E4F-BE59-301208DB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5134B-2187-4425-8304-812DC7FE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3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B022-9045-4632-8465-122B4D54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343D9-CEA8-475B-8859-420E317FF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E09F2-9B9A-4081-9E1F-FBC2BAD7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E4FD-11E0-42D1-9306-55B939583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7874C-5C73-404B-ACC7-D8306D98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43F6-F118-491F-9C13-CBDB8BFB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495C5-0F57-4167-8C92-8BE1EA09F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8A562-121D-4042-911C-E03979A5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6AE1-0050-4821-B39C-86B8C49F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E22C9-6C4C-4665-9CA9-F0E55B2C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B3B9-1D24-4FA2-8565-62FA624E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92C2-89B1-4F26-83E9-5DB8D9265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7B7E1-5677-422C-B348-6BD9F0148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A26B3-D066-492C-AFAD-DA91A0A1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7E-FA3E-4A8A-9D87-251EC3A4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84648-E115-4D3F-86E1-A2FB32B6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2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74D0-971E-44DD-9370-58E0A1CA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676C5-2029-4DF3-A4B9-4DAD91C37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4EAE2-786F-4D56-99B8-0C6DF2E9C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E992B-2541-4EA2-8177-67DDC4B85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FC811-C2E0-4F1D-9D53-C7D3D095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EADCD-8818-4DE6-BE5F-446725CA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1B5E06-15B5-4180-8E1C-97699F8CA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E4450-978D-44A9-ABF8-6851886E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5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AA83-8559-4F15-BF1B-802EE9F9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90B6B-F7E2-4F61-BADE-7B931C72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9C053-C30A-4F31-BDA6-1EBCBED0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4FAC3-8C8D-4BE5-8E52-5922A2BD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9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AF120-134D-4D71-B510-2A39EFE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9B010-B6D0-4242-B797-A0068138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66E78-481C-498F-8ADE-E5AAE95C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5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7811-5B82-49E4-A125-66E3E396F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3633-8FE6-4C18-9EF3-A5B32B1DF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BAC3B-79A1-433E-8AED-DA13027C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F812A-531F-4249-A9B8-E92BF140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171E1-543E-4BB3-881E-B8B3C0AD9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37152-9DB6-4305-960A-1B3BD56D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5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AF9C-00C0-4636-861E-0A030323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8B8FDC-318A-4120-8DC7-96FD2902E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B27DC-2C08-4F29-BAF4-8DED61F48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C4558-91BE-445C-B67C-7A0660A2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5815-D7AD-4860-A888-9CFCBC62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67F4A-4B5E-4BD9-BA1D-09BF1D78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D8AB6-AFEA-4860-9E21-9DC27584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592DF-2A36-49F1-A26B-FBE336532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E05CF-8C04-4790-A908-E6285C69B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ABB7D-A76A-4D6A-920C-16C62A58AAC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478FB-B9FC-4827-9530-0E7DC7998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68FC6-00AF-4D3E-B02D-43A98AEDB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B08EA-AA0D-4ACC-ACC9-247C09F22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7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BD28ED-808E-46ED-ADE2-FABDC6347876}"/>
              </a:ext>
            </a:extLst>
          </p:cNvPr>
          <p:cNvSpPr txBox="1"/>
          <p:nvPr/>
        </p:nvSpPr>
        <p:spPr>
          <a:xfrm>
            <a:off x="1062185" y="1532533"/>
            <a:ext cx="811876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ĐỒ ÁN TỐT NGHIỆP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6F37F-6F47-41C2-AB42-9F1522C82AA5}"/>
              </a:ext>
            </a:extLst>
          </p:cNvPr>
          <p:cNvSpPr txBox="1"/>
          <p:nvPr/>
        </p:nvSpPr>
        <p:spPr>
          <a:xfrm>
            <a:off x="856634" y="2433665"/>
            <a:ext cx="8455968" cy="22410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Georgia" panose="02040502050405020303" pitchFamily="18" charset="0"/>
              </a:rPr>
              <a:t>ỨNG DỤNG THUẬT TOÁN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Georgia" panose="02040502050405020303" pitchFamily="18" charset="0"/>
              </a:rPr>
              <a:t>PROXIMAL POLICY OPTIMIZATION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Georgia" panose="02040502050405020303" pitchFamily="18" charset="0"/>
              </a:rPr>
              <a:t>TRONG MÔ PHỎNG ROBOT CÂN BẰNG HAI CHÂN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Georgia" panose="02040502050405020303" pitchFamily="18" charset="0"/>
              </a:rPr>
              <a:t>TRÊN MUJOCO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A0BBF-C76A-455A-9987-C0BDC1067301}"/>
              </a:ext>
            </a:extLst>
          </p:cNvPr>
          <p:cNvSpPr txBox="1"/>
          <p:nvPr/>
        </p:nvSpPr>
        <p:spPr>
          <a:xfrm>
            <a:off x="1392381" y="5634816"/>
            <a:ext cx="81054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 NGUYỄN HOÀNG NGUYÊN – MSSV: 147964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C953EA-5196-4EE2-B301-7A45BD7A525A}"/>
              </a:ext>
            </a:extLst>
          </p:cNvPr>
          <p:cNvGrpSpPr/>
          <p:nvPr/>
        </p:nvGrpSpPr>
        <p:grpSpPr>
          <a:xfrm>
            <a:off x="856632" y="1479912"/>
            <a:ext cx="8287367" cy="3341776"/>
            <a:chOff x="443345" y="4871258"/>
            <a:chExt cx="8659092" cy="2355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0CF79C-305C-4B0D-AA21-98374D7F5E15}"/>
                </a:ext>
              </a:extLst>
            </p:cNvPr>
            <p:cNvCxnSpPr>
              <a:cxnSpLocks/>
            </p:cNvCxnSpPr>
            <p:nvPr/>
          </p:nvCxnSpPr>
          <p:spPr>
            <a:xfrm>
              <a:off x="443345" y="4894811"/>
              <a:ext cx="8659092" cy="0"/>
            </a:xfrm>
            <a:prstGeom prst="line">
              <a:avLst/>
            </a:prstGeom>
            <a:ln>
              <a:solidFill>
                <a:srgbClr val="105FA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ED4AFD-5484-4482-ADB4-4923CA58F99C}"/>
                </a:ext>
              </a:extLst>
            </p:cNvPr>
            <p:cNvCxnSpPr>
              <a:cxnSpLocks/>
            </p:cNvCxnSpPr>
            <p:nvPr/>
          </p:nvCxnSpPr>
          <p:spPr>
            <a:xfrm>
              <a:off x="443345" y="4871258"/>
              <a:ext cx="8659092" cy="0"/>
            </a:xfrm>
            <a:prstGeom prst="line">
              <a:avLst/>
            </a:prstGeom>
            <a:ln>
              <a:solidFill>
                <a:srgbClr val="105FA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54ADC7-2622-4B73-818C-EEFC9AC3543D}"/>
                </a:ext>
              </a:extLst>
            </p:cNvPr>
            <p:cNvCxnSpPr>
              <a:cxnSpLocks/>
            </p:cNvCxnSpPr>
            <p:nvPr/>
          </p:nvCxnSpPr>
          <p:spPr>
            <a:xfrm>
              <a:off x="443345" y="4876805"/>
              <a:ext cx="8659092" cy="0"/>
            </a:xfrm>
            <a:prstGeom prst="line">
              <a:avLst/>
            </a:prstGeom>
            <a:ln>
              <a:solidFill>
                <a:srgbClr val="105FA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D54F7F-BFA3-4E41-A911-E51B0DAD42BA}"/>
              </a:ext>
            </a:extLst>
          </p:cNvPr>
          <p:cNvSpPr txBox="1"/>
          <p:nvPr/>
        </p:nvSpPr>
        <p:spPr>
          <a:xfrm>
            <a:off x="1392381" y="5115609"/>
            <a:ext cx="68441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 CÔ ROÃN THỊ NGÂN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27C7CE-BFFE-4515-A97B-DA3F1EEB100B}"/>
              </a:ext>
            </a:extLst>
          </p:cNvPr>
          <p:cNvSpPr/>
          <p:nvPr/>
        </p:nvSpPr>
        <p:spPr>
          <a:xfrm>
            <a:off x="9550399" y="0"/>
            <a:ext cx="2309092" cy="812800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27D4A0-411F-4D6D-83FC-2761649748D7}"/>
              </a:ext>
            </a:extLst>
          </p:cNvPr>
          <p:cNvSpPr/>
          <p:nvPr/>
        </p:nvSpPr>
        <p:spPr>
          <a:xfrm>
            <a:off x="9550399" y="3288145"/>
            <a:ext cx="2309092" cy="356985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BBA768-3B9E-422D-BC62-C6FF5CDEBAD3}"/>
              </a:ext>
            </a:extLst>
          </p:cNvPr>
          <p:cNvSpPr txBox="1"/>
          <p:nvPr/>
        </p:nvSpPr>
        <p:spPr>
          <a:xfrm>
            <a:off x="9550399" y="3364348"/>
            <a:ext cx="23090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Georgia" panose="02040502050405020303" pitchFamily="18" charset="0"/>
              </a:rPr>
              <a:t>NUCE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C0E1DD-761D-43C2-A525-4CCEDE7E1D58}"/>
              </a:ext>
            </a:extLst>
          </p:cNvPr>
          <p:cNvSpPr txBox="1"/>
          <p:nvPr/>
        </p:nvSpPr>
        <p:spPr>
          <a:xfrm>
            <a:off x="9550399" y="3785244"/>
            <a:ext cx="23090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eorgia" panose="02040502050405020303" pitchFamily="18" charset="0"/>
              </a:rPr>
              <a:t>UNIVERSITY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CE6C25C-4F9C-49DE-B485-70A709F63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05FAD"/>
              </a:clrFrom>
              <a:clrTo>
                <a:srgbClr val="105FAD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6" t="11292" r="33442" b="36530"/>
          <a:stretch/>
        </p:blipFill>
        <p:spPr>
          <a:xfrm>
            <a:off x="9550399" y="934994"/>
            <a:ext cx="2309090" cy="22260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A2CE01-4470-442D-977A-C22A1FBB5F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9" y="1519274"/>
            <a:ext cx="1347706" cy="12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9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FEB7-2B6C-FBC0-275E-9EB0E5A7E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5714F-F6FE-3A3B-83EE-052C10B7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3" y="2113218"/>
            <a:ext cx="4555384" cy="3732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70C0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13E099A-AC57-7E08-9C79-7D7C19D0DCE0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B128D7-D746-E814-8685-AF63CF7F966B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B57D9F-F119-5A46-03A3-DC6369557459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BC88FD1-F466-859A-09C4-0113F250FA67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BA49BC-9179-A924-BD12-218D10B579FC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68108A-6690-08EA-848E-624D2E2845DB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E297B38-1284-C3DB-2D17-88BA3E3D390C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E1A45-4040-2B0B-45F2-1D63E8BBF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04" y="2158937"/>
            <a:ext cx="5535814" cy="343532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316460B-D1A8-F4BA-A002-07AAC0156B45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2.5 </a:t>
            </a:r>
            <a:r>
              <a:rPr lang="en-US" sz="3200" dirty="0" err="1">
                <a:cs typeface="Arial" panose="020B0604020202020204" pitchFamily="34" charset="0"/>
              </a:rPr>
              <a:t>Thuật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toán</a:t>
            </a:r>
            <a:r>
              <a:rPr lang="en-US" sz="3200" dirty="0">
                <a:cs typeface="Arial" panose="020B0604020202020204" pitchFamily="34" charset="0"/>
              </a:rPr>
              <a:t> PPO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5CD15C-2CF3-A7D4-CC77-7DB2CFF3D4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416" t="49880" r="241" b="26460"/>
          <a:stretch/>
        </p:blipFill>
        <p:spPr>
          <a:xfrm>
            <a:off x="3176218" y="4987592"/>
            <a:ext cx="1480643" cy="3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7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2E3DF-D4EF-6FD4-4BD4-F5984C8BA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64F585-DCBE-4B43-0E14-D874F434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4" t="23077" r="7120" b="24523"/>
          <a:stretch/>
        </p:blipFill>
        <p:spPr>
          <a:xfrm>
            <a:off x="1136650" y="2049718"/>
            <a:ext cx="99187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1BC437A-3227-3925-CCC3-6522759E471F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EC58EC-73F1-5ED2-CF06-37BDAEC2D7BF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D7E587-754F-40D9-991F-24BB1FC612E1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3619539-89AE-A9BC-2242-A0A0C3B9D8BA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F7E18D-4ECF-65C6-68A3-28AA8E8CE278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2162A-E801-83C5-7637-425799AE21E2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041F9A5-0DC1-0CF3-62FC-46E2D3CE83CD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A9651F-9F60-C297-1C8F-AB28BA69363C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2.6 </a:t>
            </a:r>
            <a:r>
              <a:rPr lang="en-US" sz="3200" dirty="0" err="1">
                <a:cs typeface="Arial" panose="020B0604020202020204" pitchFamily="34" charset="0"/>
              </a:rPr>
              <a:t>Tập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trạng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thái</a:t>
            </a:r>
            <a:r>
              <a:rPr lang="en-US" sz="3200" dirty="0">
                <a:cs typeface="Arial" panose="020B0604020202020204" pitchFamily="34" charset="0"/>
              </a:rPr>
              <a:t> S</a:t>
            </a:r>
            <a:endParaRPr lang="en-US" sz="3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DEDBE36-B21F-285F-C1D8-FE1834BFD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79" y="0"/>
            <a:ext cx="1150604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63E7DA8-693A-570D-3664-994466AA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4099" y="1937780"/>
            <a:ext cx="8254921" cy="492021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D639F9F-E44B-D932-5DA7-7217DD78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79" y="0"/>
            <a:ext cx="1150604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8F9B91D-8C25-2CC7-5C29-FA05C389F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79" y="0"/>
            <a:ext cx="11506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1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63E0-4A3B-7D58-2D85-9C0A677B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A1C2952-47E1-1E2A-9307-3A45E622ACA1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A51899-74E2-EC2B-04C5-1157D19A628A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7E90FA-A32B-C516-96D3-586064A8F915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FD88280-56D9-4AF9-885A-B15295260E69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EA87D4-F4CC-1675-D3AE-A5E5C0DE569D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A94007-B0BC-F5EF-6A9E-1A1C05BE8194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375F58D-F471-8647-FE97-D48866C9A1E1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8966C-390E-06F7-2337-BF1970D962F9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2.7 </a:t>
            </a:r>
            <a:r>
              <a:rPr lang="en-US" sz="3200" dirty="0" err="1">
                <a:cs typeface="Arial" panose="020B0604020202020204" pitchFamily="34" charset="0"/>
              </a:rPr>
              <a:t>Tập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trạng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thái</a:t>
            </a:r>
            <a:r>
              <a:rPr lang="en-US" sz="3200" dirty="0">
                <a:cs typeface="Arial" panose="020B0604020202020204" pitchFamily="34" charset="0"/>
              </a:rPr>
              <a:t> R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4362B-86F3-3886-CF62-6C4249E46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75"/>
          <a:stretch/>
        </p:blipFill>
        <p:spPr>
          <a:xfrm>
            <a:off x="455381" y="2158937"/>
            <a:ext cx="7007733" cy="3661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70C0"/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154A28-98E4-69A8-8935-E3B7FD5810D3}"/>
              </a:ext>
            </a:extLst>
          </p:cNvPr>
          <p:cNvCxnSpPr/>
          <p:nvPr/>
        </p:nvCxnSpPr>
        <p:spPr>
          <a:xfrm>
            <a:off x="5875912" y="3429000"/>
            <a:ext cx="209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955F5E-A8B1-6862-9B22-F01CB4B168A1}"/>
              </a:ext>
            </a:extLst>
          </p:cNvPr>
          <p:cNvCxnSpPr/>
          <p:nvPr/>
        </p:nvCxnSpPr>
        <p:spPr>
          <a:xfrm>
            <a:off x="6096000" y="3989484"/>
            <a:ext cx="209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E3417-7752-85D8-9BD2-A65840FA738F}"/>
              </a:ext>
            </a:extLst>
          </p:cNvPr>
          <p:cNvCxnSpPr/>
          <p:nvPr/>
        </p:nvCxnSpPr>
        <p:spPr>
          <a:xfrm>
            <a:off x="6239726" y="2667000"/>
            <a:ext cx="2099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18975E-2F6B-F919-7479-84F1C3124D69}"/>
              </a:ext>
            </a:extLst>
          </p:cNvPr>
          <p:cNvCxnSpPr>
            <a:cxnSpLocks/>
          </p:cNvCxnSpPr>
          <p:nvPr/>
        </p:nvCxnSpPr>
        <p:spPr>
          <a:xfrm>
            <a:off x="7463114" y="4762500"/>
            <a:ext cx="1049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B95724-BE50-0D0C-32AD-3BE715A38879}"/>
              </a:ext>
            </a:extLst>
          </p:cNvPr>
          <p:cNvSpPr txBox="1"/>
          <p:nvPr/>
        </p:nvSpPr>
        <p:spPr>
          <a:xfrm>
            <a:off x="8512958" y="2466945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thưởng</a:t>
            </a:r>
            <a:r>
              <a:rPr lang="en-US" sz="2000" dirty="0"/>
              <a:t> </a:t>
            </a:r>
            <a:r>
              <a:rPr lang="en-US" sz="2000" dirty="0" err="1"/>
              <a:t>dáng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80F9C3-65C2-64EB-B678-1DF1267D4A9A}"/>
              </a:ext>
            </a:extLst>
          </p:cNvPr>
          <p:cNvSpPr txBox="1"/>
          <p:nvPr/>
        </p:nvSpPr>
        <p:spPr>
          <a:xfrm>
            <a:off x="8147407" y="3191718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thưởng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di </a:t>
            </a:r>
            <a:r>
              <a:rPr lang="en-US" sz="2000" dirty="0" err="1"/>
              <a:t>chuyển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45540-2968-8D06-86DC-5A1470092579}"/>
              </a:ext>
            </a:extLst>
          </p:cNvPr>
          <p:cNvSpPr txBox="1"/>
          <p:nvPr/>
        </p:nvSpPr>
        <p:spPr>
          <a:xfrm>
            <a:off x="8195688" y="3789429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thưởng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mượt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2BCCC-B0F9-2D72-8EEB-4B8C9988F68D}"/>
              </a:ext>
            </a:extLst>
          </p:cNvPr>
          <p:cNvSpPr txBox="1"/>
          <p:nvPr/>
        </p:nvSpPr>
        <p:spPr>
          <a:xfrm>
            <a:off x="8512958" y="4514202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thưởng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đứng</a:t>
            </a:r>
            <a:r>
              <a:rPr lang="en-US" sz="2000" dirty="0"/>
              <a:t> </a:t>
            </a:r>
            <a:r>
              <a:rPr lang="en-US" sz="2000" dirty="0" err="1"/>
              <a:t>yên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716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9E6D-1C85-FE5C-2CA3-2E0745BBF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89B70-0174-FF40-7FDC-4B4897C3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39"/>
          <a:stretch/>
        </p:blipFill>
        <p:spPr>
          <a:xfrm>
            <a:off x="1458930" y="1870409"/>
            <a:ext cx="9874757" cy="4197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35CCF24-D65E-C421-7C53-20F38081C57D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F219A1-A3C5-EB90-5E48-446E89D7942F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F048A1-4C8B-A85D-A123-954242165B43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EBE3EE8-E826-3104-AEF2-471DEA146572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56AD7C-FC97-45BF-294B-BA823DD8D2E3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15709-ACA0-A84C-4E29-CA6ABCA90AB2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668B76E-8CB3-E69D-45E7-9C7FBC2B26AC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5956E8-162B-E14F-728B-C7996E7A2B21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2.8 Policy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957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6338C-1FB2-0CF8-B2EE-68C80CAD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ED5B00-506B-C9F0-1069-A16D9C79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1"/>
          <a:stretch/>
        </p:blipFill>
        <p:spPr>
          <a:xfrm>
            <a:off x="2435037" y="1981286"/>
            <a:ext cx="7321926" cy="418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23E4273-9A34-C85F-7AB5-20A3546174C0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559128-CC98-6544-A749-980099A57AE9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D63C269-AB51-AF3C-EADA-69C4E1415EA3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BC9E7D7-3613-F07F-E807-5EE2EA076A5B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7A746F-C829-E619-63A4-13FAF1B4E487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A81062-1426-1607-95A5-2DA3DC72AF69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D174B39-DFDC-4EE4-1EEF-99A539273FCB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310445-D7E5-C57A-C542-9C3E190CD881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2.9 State-Value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237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C613E-B59C-12CE-0B9E-0ACF8924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86C0B3-AFF3-9CBC-7FEB-0334CAAB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854" b="4339"/>
          <a:stretch/>
        </p:blipFill>
        <p:spPr>
          <a:xfrm>
            <a:off x="1100308" y="2088476"/>
            <a:ext cx="5160656" cy="4051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70C0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0E6B2E5-1377-CB69-0693-538F615DE3E7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76EA3C-8DC6-5166-9C56-C57B9E8976FC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CC23DC-FE6B-55C0-C207-BFBC578DF266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8EA0B47-1F3E-2262-49C4-F33CEE42CEDC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6651CA-198C-3910-83C7-7CF36EB1ACA1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9E46B1-1AC6-432A-7CF3-9E4688EDE8A8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9FAA170-E76C-89E7-68CC-1262E8814D3D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C2EE63-FD35-0CCD-400A-8B9A8778F0D1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2.10 </a:t>
            </a:r>
            <a:r>
              <a:rPr lang="en-US" sz="3200" dirty="0" err="1">
                <a:cs typeface="Arial" panose="020B0604020202020204" pitchFamily="34" charset="0"/>
              </a:rPr>
              <a:t>Bộ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hành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động</a:t>
            </a:r>
            <a:r>
              <a:rPr lang="en-US" sz="3200" dirty="0">
                <a:cs typeface="Arial" panose="020B0604020202020204" pitchFamily="34" charset="0"/>
              </a:rPr>
              <a:t> A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DA1FF-73DD-BD79-B88D-6AF1195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217" y="1533366"/>
            <a:ext cx="3776451" cy="1393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2327B-71E2-B4C1-7FBC-F93F88E4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58" y="2853882"/>
            <a:ext cx="5194567" cy="2133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CA674-D80E-0830-0A8B-35628AB3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887"/>
          <a:stretch/>
        </p:blipFill>
        <p:spPr>
          <a:xfrm>
            <a:off x="6318715" y="4908448"/>
            <a:ext cx="249802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6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96CD4-4576-A887-312D-D83F2665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35351B-08D8-0483-0455-14A22DAADEDD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C6F439-D0B8-FF01-92EB-64CE367C02E9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5ADF39-1530-D599-2887-392BF9C90CE7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1B46EF6-7EB2-6890-C6E8-B975263AD348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813F4F-073B-3F72-5410-F3BCE23D12C8}"/>
              </a:ext>
            </a:extLst>
          </p:cNvPr>
          <p:cNvSpPr txBox="1"/>
          <p:nvPr/>
        </p:nvSpPr>
        <p:spPr>
          <a:xfrm>
            <a:off x="1438171" y="328904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cs typeface="Arial" panose="020B0604020202020204" pitchFamily="34" charset="0"/>
              </a:rPr>
              <a:t>KIỂM THỬ - ĐÁNH GIÁ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2D9B58-95E1-B87F-C724-E50F385E620F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DE3FDBE-DE71-584C-395C-CADB0E51CEA8}"/>
              </a:ext>
            </a:extLst>
          </p:cNvPr>
          <p:cNvSpPr/>
          <p:nvPr/>
        </p:nvSpPr>
        <p:spPr>
          <a:xfrm>
            <a:off x="1571947" y="997106"/>
            <a:ext cx="4607472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755B27-3F8F-BE47-29C3-3BEDD826697A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3.1 Tham </a:t>
            </a:r>
            <a:r>
              <a:rPr lang="en-US" sz="3200" dirty="0" err="1">
                <a:cs typeface="Arial" panose="020B0604020202020204" pitchFamily="34" charset="0"/>
              </a:rPr>
              <a:t>số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chương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trình</a:t>
            </a:r>
            <a:endParaRPr lang="en-US" sz="3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2EE3D4-E617-B2F9-B395-7887C9302C5A}"/>
              </a:ext>
            </a:extLst>
          </p:cNvPr>
          <p:cNvSpPr/>
          <p:nvPr/>
        </p:nvSpPr>
        <p:spPr>
          <a:xfrm>
            <a:off x="4758883" y="3703289"/>
            <a:ext cx="2486346" cy="10857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 </a:t>
            </a:r>
            <a:r>
              <a:rPr lang="en-US" sz="2400" dirty="0" err="1"/>
              <a:t>luồng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B8B4DE-08F3-B888-D570-DE35233CD2B3}"/>
              </a:ext>
            </a:extLst>
          </p:cNvPr>
          <p:cNvSpPr/>
          <p:nvPr/>
        </p:nvSpPr>
        <p:spPr>
          <a:xfrm>
            <a:off x="1340081" y="2229622"/>
            <a:ext cx="2486346" cy="107865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20,000,000 sample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88E075-8D51-5C73-AA7D-8EA46F74F720}"/>
              </a:ext>
            </a:extLst>
          </p:cNvPr>
          <p:cNvSpPr/>
          <p:nvPr/>
        </p:nvSpPr>
        <p:spPr>
          <a:xfrm>
            <a:off x="7949748" y="2222493"/>
            <a:ext cx="2486346" cy="10857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 epoch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A41A6F-F244-731F-6005-256692100009}"/>
              </a:ext>
            </a:extLst>
          </p:cNvPr>
          <p:cNvSpPr/>
          <p:nvPr/>
        </p:nvSpPr>
        <p:spPr>
          <a:xfrm>
            <a:off x="1340081" y="3699088"/>
            <a:ext cx="2486347" cy="107865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50,000 sample/buffer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9C9E18-8539-D458-1014-76C12B1C9992}"/>
              </a:ext>
            </a:extLst>
          </p:cNvPr>
          <p:cNvSpPr/>
          <p:nvPr/>
        </p:nvSpPr>
        <p:spPr>
          <a:xfrm>
            <a:off x="1307686" y="5105362"/>
            <a:ext cx="2586997" cy="107865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32 trajectory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550CDE-8BE7-B2AE-AA8F-9C4E5CAD73B6}"/>
              </a:ext>
            </a:extLst>
          </p:cNvPr>
          <p:cNvSpPr/>
          <p:nvPr/>
        </p:nvSpPr>
        <p:spPr>
          <a:xfrm>
            <a:off x="7949748" y="3699088"/>
            <a:ext cx="2486346" cy="10857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lr</a:t>
            </a:r>
            <a:r>
              <a:rPr lang="en-US" sz="2400" dirty="0"/>
              <a:t> = 0.0001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054FA6-075B-9BF5-7456-BFBA6CB2B2FB}"/>
              </a:ext>
            </a:extLst>
          </p:cNvPr>
          <p:cNvSpPr/>
          <p:nvPr/>
        </p:nvSpPr>
        <p:spPr>
          <a:xfrm>
            <a:off x="7949748" y="5101797"/>
            <a:ext cx="2486346" cy="10857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sigma </a:t>
            </a:r>
          </a:p>
          <a:p>
            <a:pPr algn="ctr"/>
            <a:r>
              <a:rPr lang="en-US" sz="2400" dirty="0"/>
              <a:t>0.8 – 0.4</a:t>
            </a:r>
          </a:p>
        </p:txBody>
      </p:sp>
    </p:spTree>
    <p:extLst>
      <p:ext uri="{BB962C8B-B14F-4D97-AF65-F5344CB8AC3E}">
        <p14:creationId xmlns:p14="http://schemas.microsoft.com/office/powerpoint/2010/main" val="133953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D54B-623F-7082-22E8-AEA6E985C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74A412-C351-02A3-FBFB-80403FFD4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" y="2113218"/>
            <a:ext cx="5755909" cy="4178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70C0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2F4DFB1-5C56-80A7-4D82-D1C067BDAF35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342EA1-A805-EA2C-6489-13D1EA0A60DC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791323A-DAD1-4147-07EE-87EEEAC39564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C4B8F3A-B968-4FB1-6A89-29EC7AF334C2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04451A-B8E1-3E16-73A9-D68E7CA47E10}"/>
              </a:ext>
            </a:extLst>
          </p:cNvPr>
          <p:cNvSpPr txBox="1"/>
          <p:nvPr/>
        </p:nvSpPr>
        <p:spPr>
          <a:xfrm>
            <a:off x="1438171" y="328904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cs typeface="Arial" panose="020B0604020202020204" pitchFamily="34" charset="0"/>
              </a:rPr>
              <a:t>KIỂM THỬ - ĐÁNH GIÁ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60F8BF-C2A3-450F-E11A-4A9F78A2B83A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E612B79-78B3-7FBE-AAB2-12ED0294CBD2}"/>
              </a:ext>
            </a:extLst>
          </p:cNvPr>
          <p:cNvSpPr/>
          <p:nvPr/>
        </p:nvSpPr>
        <p:spPr>
          <a:xfrm>
            <a:off x="1571947" y="997106"/>
            <a:ext cx="4607472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1A2568-CE53-6410-E1A0-58462EA84289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3.2 </a:t>
            </a:r>
            <a:r>
              <a:rPr lang="en-US" sz="3200" dirty="0" err="1">
                <a:cs typeface="Arial" panose="020B0604020202020204" pitchFamily="34" charset="0"/>
              </a:rPr>
              <a:t>Kết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quả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nghiệm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thu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2C0A6-5691-6352-69D2-B55EC5C0FA98}"/>
              </a:ext>
            </a:extLst>
          </p:cNvPr>
          <p:cNvSpPr txBox="1"/>
          <p:nvPr/>
        </p:nvSpPr>
        <p:spPr>
          <a:xfrm>
            <a:off x="6253214" y="1595790"/>
            <a:ext cx="5554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lượng</a:t>
            </a:r>
            <a:r>
              <a:rPr lang="en-US" b="1" dirty="0"/>
              <a:t> </a:t>
            </a:r>
            <a:r>
              <a:rPr lang="en-US" b="1" dirty="0" err="1"/>
              <a:t>mẫu</a:t>
            </a:r>
            <a:r>
              <a:rPr lang="en-US" dirty="0"/>
              <a:t>: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150, 000, 000 samples,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20, 000, 000 samples (∼ 13.33% </a:t>
            </a:r>
            <a:r>
              <a:rPr lang="en-US" dirty="0" err="1"/>
              <a:t>củatổng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D4A8E-1EA3-DE94-C210-5172700A3ADA}"/>
              </a:ext>
            </a:extLst>
          </p:cNvPr>
          <p:cNvSpPr txBox="1"/>
          <p:nvPr/>
        </p:nvSpPr>
        <p:spPr>
          <a:xfrm>
            <a:off x="6227702" y="2499870"/>
            <a:ext cx="56436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Lượng</a:t>
            </a:r>
            <a:r>
              <a:rPr lang="en-US" b="1" dirty="0"/>
              <a:t> trajectory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đươc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85 × 32 trajectory,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episode </a:t>
            </a:r>
            <a:r>
              <a:rPr lang="en-US" dirty="0" err="1"/>
              <a:t>của</a:t>
            </a:r>
            <a:r>
              <a:rPr lang="en-US" dirty="0"/>
              <a:t> robot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. Sau </a:t>
            </a:r>
            <a:r>
              <a:rPr lang="en-US" dirty="0" err="1"/>
              <a:t>khi</a:t>
            </a:r>
            <a:r>
              <a:rPr lang="en-US" dirty="0"/>
              <a:t> train </a:t>
            </a:r>
            <a:r>
              <a:rPr lang="en-US" dirty="0" err="1"/>
              <a:t>đến</a:t>
            </a:r>
            <a:r>
              <a:rPr lang="en-US" dirty="0"/>
              <a:t> 20, 000, 000 samples, </a:t>
            </a:r>
            <a:r>
              <a:rPr lang="en-US" dirty="0" err="1"/>
              <a:t>số</a:t>
            </a:r>
            <a:r>
              <a:rPr lang="en-US" dirty="0"/>
              <a:t> trajectory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65 × 32 trajectory, </a:t>
            </a:r>
            <a:r>
              <a:rPr lang="en-US" dirty="0" err="1"/>
              <a:t>tức</a:t>
            </a:r>
            <a:r>
              <a:rPr lang="en-US" dirty="0"/>
              <a:t> robot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7D418-F8E4-6CAF-A268-0C867CADFE81}"/>
              </a:ext>
            </a:extLst>
          </p:cNvPr>
          <p:cNvSpPr txBox="1"/>
          <p:nvPr/>
        </p:nvSpPr>
        <p:spPr>
          <a:xfrm>
            <a:off x="6227703" y="3959534"/>
            <a:ext cx="5643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Entropy dao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r>
              <a:rPr lang="en-US" b="1" dirty="0"/>
              <a:t>: </a:t>
            </a:r>
            <a:r>
              <a:rPr lang="en-US" dirty="0"/>
              <a:t>"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do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robot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xấu</a:t>
            </a:r>
            <a:r>
              <a:rPr lang="en-US" dirty="0"/>
              <a:t>.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, robot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8F226-BD76-159F-E342-511040A303F9}"/>
              </a:ext>
            </a:extLst>
          </p:cNvPr>
          <p:cNvSpPr txBox="1"/>
          <p:nvPr/>
        </p:nvSpPr>
        <p:spPr>
          <a:xfrm>
            <a:off x="6227702" y="5196776"/>
            <a:ext cx="57559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Reward </a:t>
            </a:r>
            <a:r>
              <a:rPr lang="en-US" b="1" dirty="0" err="1"/>
              <a:t>và</a:t>
            </a:r>
            <a:r>
              <a:rPr lang="en-US" b="1" dirty="0"/>
              <a:t> Trajectory</a:t>
            </a:r>
            <a:r>
              <a:rPr lang="en-US" dirty="0"/>
              <a:t>:  Reward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trajectory </a:t>
            </a:r>
            <a:r>
              <a:rPr lang="en-US" dirty="0" err="1"/>
              <a:t>giảm</a:t>
            </a:r>
            <a:r>
              <a:rPr lang="en-US" dirty="0"/>
              <a:t>,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robot </a:t>
            </a:r>
            <a:r>
              <a:rPr lang="en-US" dirty="0" err="1"/>
              <a:t>đãdi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episode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515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E6E4-B249-127E-08E7-DA4C9424F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89AE545-2C7F-E2A8-79CD-527EFDD98AC1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61959D-657E-5DCA-DA33-65E0AAC551AB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B0C645-9504-B11D-2D3B-ACCC916893CB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4BD476-A81C-BFCD-8243-84129DCE2608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EC68E-F627-A954-2147-79B6AF16197C}"/>
              </a:ext>
            </a:extLst>
          </p:cNvPr>
          <p:cNvSpPr txBox="1"/>
          <p:nvPr/>
        </p:nvSpPr>
        <p:spPr>
          <a:xfrm>
            <a:off x="1438171" y="328904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cs typeface="Arial" panose="020B0604020202020204" pitchFamily="34" charset="0"/>
              </a:rPr>
              <a:t>KIỂM THỬ - ĐÁNH GIÁ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384A88-FE60-E95E-E772-C22D9E8AE034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7637AFF-137B-7FB7-7C69-5C12860CB04E}"/>
              </a:ext>
            </a:extLst>
          </p:cNvPr>
          <p:cNvSpPr/>
          <p:nvPr/>
        </p:nvSpPr>
        <p:spPr>
          <a:xfrm>
            <a:off x="1571947" y="997106"/>
            <a:ext cx="4607472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FC5FB-5E9C-A274-B033-7003065B7B13}"/>
              </a:ext>
            </a:extLst>
          </p:cNvPr>
          <p:cNvSpPr txBox="1"/>
          <p:nvPr/>
        </p:nvSpPr>
        <p:spPr>
          <a:xfrm>
            <a:off x="540199" y="1285634"/>
            <a:ext cx="7237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3.3 </a:t>
            </a:r>
            <a:r>
              <a:rPr lang="en-US" sz="3200" dirty="0" err="1">
                <a:cs typeface="Arial" panose="020B0604020202020204" pitchFamily="34" charset="0"/>
              </a:rPr>
              <a:t>Đề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xuất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cải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tiến</a:t>
            </a:r>
            <a:r>
              <a:rPr lang="en-US" sz="3200" dirty="0">
                <a:cs typeface="Arial" panose="020B0604020202020204" pitchFamily="34" charset="0"/>
              </a:rPr>
              <a:t> – </a:t>
            </a:r>
            <a:r>
              <a:rPr lang="en-US" sz="3200" dirty="0" err="1">
                <a:cs typeface="Arial" panose="020B0604020202020204" pitchFamily="34" charset="0"/>
              </a:rPr>
              <a:t>ướng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phát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triển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E5550-903B-7EB8-80C9-A3D9A27D6A85}"/>
              </a:ext>
            </a:extLst>
          </p:cNvPr>
          <p:cNvSpPr txBox="1"/>
          <p:nvPr/>
        </p:nvSpPr>
        <p:spPr>
          <a:xfrm>
            <a:off x="671655" y="3171933"/>
            <a:ext cx="3204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huấn</a:t>
            </a:r>
            <a:r>
              <a:rPr lang="en-US" sz="2400" dirty="0"/>
              <a:t> </a:t>
            </a:r>
            <a:r>
              <a:rPr lang="en-US" sz="2400" dirty="0" err="1"/>
              <a:t>luyện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150,000,000 sample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F87F66-C15F-15E7-818F-5D24C6AC52F8}"/>
              </a:ext>
            </a:extLst>
          </p:cNvPr>
          <p:cNvSpPr/>
          <p:nvPr/>
        </p:nvSpPr>
        <p:spPr>
          <a:xfrm>
            <a:off x="476757" y="2421931"/>
            <a:ext cx="3490507" cy="3532472"/>
          </a:xfrm>
          <a:prstGeom prst="roundRect">
            <a:avLst/>
          </a:prstGeom>
          <a:noFill/>
          <a:ln>
            <a:solidFill>
              <a:srgbClr val="105F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F7FB6D-0B30-1552-92FF-7E05D4A65529}"/>
              </a:ext>
            </a:extLst>
          </p:cNvPr>
          <p:cNvSpPr/>
          <p:nvPr/>
        </p:nvSpPr>
        <p:spPr>
          <a:xfrm>
            <a:off x="1253484" y="2177485"/>
            <a:ext cx="1937051" cy="584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B1DC83-9BDD-23BB-D581-420CA91E11B3}"/>
              </a:ext>
            </a:extLst>
          </p:cNvPr>
          <p:cNvSpPr/>
          <p:nvPr/>
        </p:nvSpPr>
        <p:spPr>
          <a:xfrm>
            <a:off x="4360439" y="2421931"/>
            <a:ext cx="3490507" cy="3532472"/>
          </a:xfrm>
          <a:prstGeom prst="roundRect">
            <a:avLst/>
          </a:prstGeom>
          <a:noFill/>
          <a:ln>
            <a:solidFill>
              <a:srgbClr val="105F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780ECF-D1A5-0026-7CAC-3993A08FED4D}"/>
              </a:ext>
            </a:extLst>
          </p:cNvPr>
          <p:cNvSpPr/>
          <p:nvPr/>
        </p:nvSpPr>
        <p:spPr>
          <a:xfrm>
            <a:off x="5127541" y="2088270"/>
            <a:ext cx="1937051" cy="584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cứng</a:t>
            </a:r>
            <a:endParaRPr lang="en-US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BB8D2F-8C8C-32AD-D30D-E8C4C4E1AAEE}"/>
              </a:ext>
            </a:extLst>
          </p:cNvPr>
          <p:cNvSpPr/>
          <p:nvPr/>
        </p:nvSpPr>
        <p:spPr>
          <a:xfrm>
            <a:off x="8186369" y="2437546"/>
            <a:ext cx="3490507" cy="3532472"/>
          </a:xfrm>
          <a:prstGeom prst="roundRect">
            <a:avLst/>
          </a:prstGeom>
          <a:noFill/>
          <a:ln>
            <a:solidFill>
              <a:srgbClr val="105F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406F05-C1BA-7304-CC2C-DAE9FDEF1846}"/>
              </a:ext>
            </a:extLst>
          </p:cNvPr>
          <p:cNvSpPr/>
          <p:nvPr/>
        </p:nvSpPr>
        <p:spPr>
          <a:xfrm>
            <a:off x="8963098" y="2129544"/>
            <a:ext cx="1937051" cy="584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CF6A4-F8B7-DE1C-477B-7A68513136CE}"/>
              </a:ext>
            </a:extLst>
          </p:cNvPr>
          <p:cNvSpPr txBox="1"/>
          <p:nvPr/>
        </p:nvSpPr>
        <p:spPr>
          <a:xfrm>
            <a:off x="619995" y="4094769"/>
            <a:ext cx="3204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Curriculum learning </a:t>
            </a:r>
            <a:r>
              <a:rPr lang="en-US" sz="2400" dirty="0" err="1"/>
              <a:t>hoặc</a:t>
            </a:r>
            <a:r>
              <a:rPr lang="en-US" sz="2400" dirty="0"/>
              <a:t> reward shaping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BB8BE-17CD-D33E-C383-9AFE9850078A}"/>
              </a:ext>
            </a:extLst>
          </p:cNvPr>
          <p:cNvSpPr txBox="1"/>
          <p:nvPr/>
        </p:nvSpPr>
        <p:spPr>
          <a:xfrm>
            <a:off x="4503678" y="3863936"/>
            <a:ext cx="3204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16 </a:t>
            </a:r>
            <a:r>
              <a:rPr lang="en-US" sz="2400" dirty="0" err="1"/>
              <a:t>luồng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7AAB74-A0C6-D446-7AEF-58C079FA90E2}"/>
              </a:ext>
            </a:extLst>
          </p:cNvPr>
          <p:cNvSpPr txBox="1"/>
          <p:nvPr/>
        </p:nvSpPr>
        <p:spPr>
          <a:xfrm>
            <a:off x="648873" y="4972573"/>
            <a:ext cx="3204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Tái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trúc</a:t>
            </a:r>
            <a:r>
              <a:rPr lang="en-US" sz="2400" dirty="0"/>
              <a:t> code</a:t>
            </a:r>
          </a:p>
        </p:txBody>
      </p:sp>
      <p:pic>
        <p:nvPicPr>
          <p:cNvPr id="11266" name="Picture 2" descr="Robot thú cưng nhỏ bằng bàn tay">
            <a:extLst>
              <a:ext uri="{FF2B5EF4-FFF2-40B4-BE49-F238E27FC236}">
                <a16:creationId xmlns:a16="http://schemas.microsoft.com/office/drawing/2014/main" id="{70B95403-D8EE-7215-B72C-B1E3829D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882" y="3710172"/>
            <a:ext cx="1578343" cy="947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AM'S IAS STUDY CIRCLE - Quadruped Robot And Exoskeleton">
            <a:extLst>
              <a:ext uri="{FF2B5EF4-FFF2-40B4-BE49-F238E27FC236}">
                <a16:creationId xmlns:a16="http://schemas.microsoft.com/office/drawing/2014/main" id="{7CD52236-8E3A-9281-4981-253C0881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882" y="4732843"/>
            <a:ext cx="1578343" cy="1183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29A5BE-438D-FD97-D91B-76D542307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150" y="2752790"/>
            <a:ext cx="1346556" cy="887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041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7D9123-E9E3-4921-B9CC-C6B7A71EF27E}"/>
              </a:ext>
            </a:extLst>
          </p:cNvPr>
          <p:cNvSpPr txBox="1"/>
          <p:nvPr/>
        </p:nvSpPr>
        <p:spPr>
          <a:xfrm>
            <a:off x="3223490" y="3728530"/>
            <a:ext cx="5227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 panose="02040502050405020303" pitchFamily="18" charset="0"/>
              </a:rPr>
              <a:t>Child Topic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B622F-CD23-41F7-B641-B9B5651EDA40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10B67-2FFE-A84C-B37C-29D3558D8E84}"/>
              </a:ext>
            </a:extLst>
          </p:cNvPr>
          <p:cNvSpPr txBox="1"/>
          <p:nvPr/>
        </p:nvSpPr>
        <p:spPr>
          <a:xfrm>
            <a:off x="3223489" y="2626887"/>
            <a:ext cx="8211323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600" dirty="0">
                <a:solidFill>
                  <a:srgbClr val="105FAD"/>
                </a:solidFill>
                <a:latin typeface="Georgia" panose="02040502050405020303" pitchFamily="18" charset="0"/>
              </a:rPr>
              <a:t>CHÂN THÀNH CẢM ƠN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105FAD"/>
                </a:solidFill>
                <a:latin typeface="Georgia" panose="02040502050405020303" pitchFamily="18" charset="0"/>
              </a:rPr>
              <a:t>THẦY CÔ TRONG BAN HỘI ĐỒNG</a:t>
            </a:r>
          </a:p>
          <a:p>
            <a:pPr algn="ctr"/>
            <a:r>
              <a:rPr lang="en-US" sz="3600" dirty="0">
                <a:solidFill>
                  <a:srgbClr val="105FAD"/>
                </a:solidFill>
                <a:latin typeface="Georgia" panose="02040502050405020303" pitchFamily="18" charset="0"/>
              </a:rPr>
              <a:t>ĐÃ LẮNG NGHE 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BD544-BFB6-CF10-D75E-29B6E408162A}"/>
              </a:ext>
            </a:extLst>
          </p:cNvPr>
          <p:cNvSpPr/>
          <p:nvPr/>
        </p:nvSpPr>
        <p:spPr>
          <a:xfrm>
            <a:off x="0" y="0"/>
            <a:ext cx="2309092" cy="812800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BDC16A-E703-F500-5877-A244EE165F96}"/>
              </a:ext>
            </a:extLst>
          </p:cNvPr>
          <p:cNvSpPr/>
          <p:nvPr/>
        </p:nvSpPr>
        <p:spPr>
          <a:xfrm>
            <a:off x="0" y="3288145"/>
            <a:ext cx="2309092" cy="356985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59E24C-0F15-5784-175B-AA4B9EBE65BC}"/>
              </a:ext>
            </a:extLst>
          </p:cNvPr>
          <p:cNvSpPr txBox="1"/>
          <p:nvPr/>
        </p:nvSpPr>
        <p:spPr>
          <a:xfrm>
            <a:off x="0" y="3364348"/>
            <a:ext cx="23090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Georgia" panose="02040502050405020303" pitchFamily="18" charset="0"/>
              </a:rPr>
              <a:t>NUCE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B00870-D086-678C-41F5-E9D51562C788}"/>
              </a:ext>
            </a:extLst>
          </p:cNvPr>
          <p:cNvSpPr txBox="1"/>
          <p:nvPr/>
        </p:nvSpPr>
        <p:spPr>
          <a:xfrm>
            <a:off x="0" y="3785244"/>
            <a:ext cx="23090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eorgia" panose="02040502050405020303" pitchFamily="18" charset="0"/>
              </a:rPr>
              <a:t>UNIVERSITY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822B85-CA2F-BB8D-9250-476857A1E6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05FAD"/>
              </a:clrFrom>
              <a:clrTo>
                <a:srgbClr val="105FAD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6" t="11292" r="33442" b="36530"/>
          <a:stretch/>
        </p:blipFill>
        <p:spPr>
          <a:xfrm>
            <a:off x="0" y="934994"/>
            <a:ext cx="2309090" cy="22260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580AD0-B8DE-9313-4F36-DB88AF8275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0" y="1519274"/>
            <a:ext cx="1347706" cy="12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4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85E2A7-8CE6-4DF6-BE32-9BCF3A63ECC0}"/>
              </a:ext>
            </a:extLst>
          </p:cNvPr>
          <p:cNvGrpSpPr/>
          <p:nvPr/>
        </p:nvGrpSpPr>
        <p:grpSpPr>
          <a:xfrm>
            <a:off x="843386" y="484519"/>
            <a:ext cx="2916956" cy="884200"/>
            <a:chOff x="2789380" y="3297382"/>
            <a:chExt cx="9402620" cy="15701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954C1F-0730-48C3-BB7B-9FAD71EED96D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B24C46F-9076-47F7-B690-619BD3A6B30A}"/>
                </a:ext>
              </a:extLst>
            </p:cNvPr>
            <p:cNvSpPr/>
            <p:nvPr/>
          </p:nvSpPr>
          <p:spPr>
            <a:xfrm flipH="1">
              <a:off x="2789380" y="3297382"/>
              <a:ext cx="258619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7D9123-E9E3-4921-B9CC-C6B7A71EF27E}"/>
              </a:ext>
            </a:extLst>
          </p:cNvPr>
          <p:cNvSpPr txBox="1"/>
          <p:nvPr/>
        </p:nvSpPr>
        <p:spPr>
          <a:xfrm>
            <a:off x="942187" y="511120"/>
            <a:ext cx="352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Arial" panose="020B0604020202020204" pitchFamily="34" charset="0"/>
              </a:rPr>
              <a:t>NỘI DUNG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65E2C-00F4-09B7-64EC-52055D8D434E}"/>
              </a:ext>
            </a:extLst>
          </p:cNvPr>
          <p:cNvSpPr txBox="1"/>
          <p:nvPr/>
        </p:nvSpPr>
        <p:spPr>
          <a:xfrm>
            <a:off x="3708968" y="494792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cs typeface="Arial" panose="020B0604020202020204" pitchFamily="34" charset="0"/>
              </a:rPr>
              <a:t>TRÌNH BÀY</a:t>
            </a:r>
            <a:endParaRPr lang="en-US" sz="4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FBDB4F-8D3C-2289-5308-4C1BFD80368D}"/>
              </a:ext>
            </a:extLst>
          </p:cNvPr>
          <p:cNvGrpSpPr/>
          <p:nvPr/>
        </p:nvGrpSpPr>
        <p:grpSpPr>
          <a:xfrm>
            <a:off x="843386" y="2035061"/>
            <a:ext cx="689917" cy="677317"/>
            <a:chOff x="2789380" y="3297382"/>
            <a:chExt cx="9402620" cy="15701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C53BAD-519D-32CD-FF9E-BCDF9351EA06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32989B-1B76-A689-6333-BC9AA375F5E3}"/>
                </a:ext>
              </a:extLst>
            </p:cNvPr>
            <p:cNvSpPr/>
            <p:nvPr/>
          </p:nvSpPr>
          <p:spPr>
            <a:xfrm flipH="1">
              <a:off x="2789380" y="3297382"/>
              <a:ext cx="258619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77C7DD6-42E8-7798-3008-934418075D28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2E025A-3A45-6533-B632-D8FADC79A009}"/>
              </a:ext>
            </a:extLst>
          </p:cNvPr>
          <p:cNvGrpSpPr/>
          <p:nvPr/>
        </p:nvGrpSpPr>
        <p:grpSpPr>
          <a:xfrm>
            <a:off x="843385" y="2968280"/>
            <a:ext cx="689917" cy="677317"/>
            <a:chOff x="2789380" y="3297382"/>
            <a:chExt cx="9402620" cy="157018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79562A-71D8-F619-C86C-3F3F928960C0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BDD33D-D47F-5786-E4AA-0B5AB4620E1C}"/>
                </a:ext>
              </a:extLst>
            </p:cNvPr>
            <p:cNvSpPr/>
            <p:nvPr/>
          </p:nvSpPr>
          <p:spPr>
            <a:xfrm flipH="1">
              <a:off x="2789380" y="3297382"/>
              <a:ext cx="258619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43F653-813C-2A92-6E49-56F837CFBADA}"/>
              </a:ext>
            </a:extLst>
          </p:cNvPr>
          <p:cNvGrpSpPr/>
          <p:nvPr/>
        </p:nvGrpSpPr>
        <p:grpSpPr>
          <a:xfrm>
            <a:off x="843385" y="3901499"/>
            <a:ext cx="689917" cy="677317"/>
            <a:chOff x="2789380" y="3297382"/>
            <a:chExt cx="9402620" cy="157018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C6FB57-5399-AA5B-AE0A-C37CD7F176E4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6C840C-D1DF-D912-1CF9-EA7074BBC548}"/>
                </a:ext>
              </a:extLst>
            </p:cNvPr>
            <p:cNvSpPr/>
            <p:nvPr/>
          </p:nvSpPr>
          <p:spPr>
            <a:xfrm flipH="1">
              <a:off x="2789380" y="3297382"/>
              <a:ext cx="258619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92EE38C-2A93-3DC6-A236-F645419E1BD4}"/>
              </a:ext>
            </a:extLst>
          </p:cNvPr>
          <p:cNvGrpSpPr/>
          <p:nvPr/>
        </p:nvGrpSpPr>
        <p:grpSpPr>
          <a:xfrm>
            <a:off x="843384" y="4823916"/>
            <a:ext cx="689917" cy="677317"/>
            <a:chOff x="2789380" y="3297382"/>
            <a:chExt cx="9402620" cy="157018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34B819-B30F-3C5A-46C9-2799150407BC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4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9F002B0-B195-5231-9DA4-1C627978A89B}"/>
                </a:ext>
              </a:extLst>
            </p:cNvPr>
            <p:cNvSpPr/>
            <p:nvPr/>
          </p:nvSpPr>
          <p:spPr>
            <a:xfrm flipH="1">
              <a:off x="2789380" y="3297382"/>
              <a:ext cx="258619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5E2C13A-5DD5-F7C7-31F7-8B4C690B0312}"/>
              </a:ext>
            </a:extLst>
          </p:cNvPr>
          <p:cNvSpPr txBox="1"/>
          <p:nvPr/>
        </p:nvSpPr>
        <p:spPr>
          <a:xfrm>
            <a:off x="1802256" y="203506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TỔNG QUAN DỰ ÁN</a:t>
            </a:r>
            <a:endParaRPr lang="en-US" sz="3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8E5907-2C12-69E4-187A-E34A301B0F6C}"/>
              </a:ext>
            </a:extLst>
          </p:cNvPr>
          <p:cNvSpPr txBox="1"/>
          <p:nvPr/>
        </p:nvSpPr>
        <p:spPr>
          <a:xfrm>
            <a:off x="1802256" y="3014550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THIẾT KẾ - TRIỂN KHAI MÔ HÌNH</a:t>
            </a:r>
            <a:endParaRPr lang="en-US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1C3B2C-B6CA-3A36-EE8F-1E0A0A67A50B}"/>
              </a:ext>
            </a:extLst>
          </p:cNvPr>
          <p:cNvSpPr txBox="1"/>
          <p:nvPr/>
        </p:nvSpPr>
        <p:spPr>
          <a:xfrm>
            <a:off x="1802256" y="3942369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KIỂM THỬ - ĐÁNH GIÁ</a:t>
            </a:r>
            <a:endParaRPr lang="en-US" sz="3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0828F2-26C8-D281-D984-0A0BDED549DA}"/>
              </a:ext>
            </a:extLst>
          </p:cNvPr>
          <p:cNvSpPr txBox="1"/>
          <p:nvPr/>
        </p:nvSpPr>
        <p:spPr>
          <a:xfrm>
            <a:off x="1802256" y="4870188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KẾT LUẬN – HƯỚNG PHÁT TRIỂN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313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Robot hình người đầu tiên leo Vạn Lý Trường Thành - Báo VnExpress Số hóa">
            <a:extLst>
              <a:ext uri="{FF2B5EF4-FFF2-40B4-BE49-F238E27FC236}">
                <a16:creationId xmlns:a16="http://schemas.microsoft.com/office/drawing/2014/main" id="{43B6A14F-715A-44AF-63A7-7813E7FC1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5" y="2259333"/>
            <a:ext cx="3236118" cy="19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660DE5C-02D9-F172-4DB2-12D3D1994C4D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663043-362A-CD2B-3835-A0F17BBF86CE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6B2CEC-87B2-4075-D14D-4739BA9D4C12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E35C68-6E33-9F5A-2714-716B7C1D32C6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AC815F-589F-7589-5ED0-4DCCB597D3B6}"/>
              </a:ext>
            </a:extLst>
          </p:cNvPr>
          <p:cNvSpPr txBox="1"/>
          <p:nvPr/>
        </p:nvSpPr>
        <p:spPr>
          <a:xfrm>
            <a:off x="1458931" y="289220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TỔNG QUAN DỰ ÁN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81B1A2-EF20-F3AA-66EA-FF94A9E57AFC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FF13DCF-EB57-90F7-C26F-9F942D5A6CC9}"/>
              </a:ext>
            </a:extLst>
          </p:cNvPr>
          <p:cNvSpPr/>
          <p:nvPr/>
        </p:nvSpPr>
        <p:spPr>
          <a:xfrm>
            <a:off x="1571947" y="997106"/>
            <a:ext cx="4130211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0CE3E1-CA38-AFF4-9C45-BAF706E3DD83}"/>
              </a:ext>
            </a:extLst>
          </p:cNvPr>
          <p:cNvSpPr txBox="1"/>
          <p:nvPr/>
        </p:nvSpPr>
        <p:spPr>
          <a:xfrm>
            <a:off x="588196" y="1305596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1.1  </a:t>
            </a:r>
            <a:r>
              <a:rPr lang="en-US" sz="3200" dirty="0" err="1">
                <a:cs typeface="Arial" panose="020B0604020202020204" pitchFamily="34" charset="0"/>
              </a:rPr>
              <a:t>Đặt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vấn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đề</a:t>
            </a:r>
            <a:endParaRPr lang="en-US" sz="32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49F666B-50FF-D39C-31B6-AA26D98DD3DC}"/>
              </a:ext>
            </a:extLst>
          </p:cNvPr>
          <p:cNvSpPr/>
          <p:nvPr/>
        </p:nvSpPr>
        <p:spPr>
          <a:xfrm>
            <a:off x="5844383" y="2198861"/>
            <a:ext cx="5111239" cy="3961203"/>
          </a:xfrm>
          <a:prstGeom prst="roundRect">
            <a:avLst/>
          </a:prstGeom>
          <a:noFill/>
          <a:ln>
            <a:solidFill>
              <a:srgbClr val="105F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D9AD689-031C-4681-32BD-C3D3D3C7BC4E}"/>
              </a:ext>
            </a:extLst>
          </p:cNvPr>
          <p:cNvSpPr/>
          <p:nvPr/>
        </p:nvSpPr>
        <p:spPr>
          <a:xfrm>
            <a:off x="6998544" y="1910845"/>
            <a:ext cx="2802916" cy="58477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Lý do </a:t>
            </a:r>
            <a:r>
              <a:rPr lang="en-US" sz="2800" dirty="0" err="1"/>
              <a:t>chọn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endParaRPr lang="en-US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4A5BF1-B777-6CBD-371F-D788F2AE30D7}"/>
              </a:ext>
            </a:extLst>
          </p:cNvPr>
          <p:cNvSpPr txBox="1"/>
          <p:nvPr/>
        </p:nvSpPr>
        <p:spPr>
          <a:xfrm>
            <a:off x="7544061" y="3132826"/>
            <a:ext cx="1724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0" i="0" dirty="0">
                <a:solidFill>
                  <a:srgbClr val="313131"/>
                </a:solidFill>
                <a:effectLst/>
              </a:rPr>
              <a:t> </a:t>
            </a:r>
            <a:r>
              <a:rPr lang="en-US" sz="2400" b="0" i="0" dirty="0" err="1">
                <a:solidFill>
                  <a:srgbClr val="313131"/>
                </a:solidFill>
                <a:effectLst/>
              </a:rPr>
              <a:t>Tài</a:t>
            </a:r>
            <a:r>
              <a:rPr lang="en-US" sz="2400" b="0" i="0" dirty="0">
                <a:solidFill>
                  <a:srgbClr val="313131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13131"/>
                </a:solidFill>
                <a:effectLst/>
              </a:rPr>
              <a:t>nguyên</a:t>
            </a:r>
            <a:r>
              <a:rPr lang="en-US" sz="2400" b="0" i="0" dirty="0">
                <a:solidFill>
                  <a:srgbClr val="313131"/>
                </a:solidFill>
                <a:effectLst/>
              </a:rPr>
              <a:t> </a:t>
            </a:r>
          </a:p>
        </p:txBody>
      </p:sp>
      <p:pic>
        <p:nvPicPr>
          <p:cNvPr id="1035" name="Picture 11" descr="Robot hình người Optimus: tham vọng của Elon Musk và những thách thức phía  trước - Cổng thông tin Khoa học và Công nghệ">
            <a:extLst>
              <a:ext uri="{FF2B5EF4-FFF2-40B4-BE49-F238E27FC236}">
                <a16:creationId xmlns:a16="http://schemas.microsoft.com/office/drawing/2014/main" id="{66C85152-4744-BFDA-CF8E-1FAE1805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67" y="4347646"/>
            <a:ext cx="3236118" cy="18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4E43EDA-4420-17E0-F8D8-20FCC00C677C}"/>
              </a:ext>
            </a:extLst>
          </p:cNvPr>
          <p:cNvSpPr txBox="1"/>
          <p:nvPr/>
        </p:nvSpPr>
        <p:spPr>
          <a:xfrm>
            <a:off x="7537672" y="2602294"/>
            <a:ext cx="1724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0" i="0" dirty="0">
                <a:solidFill>
                  <a:srgbClr val="313131"/>
                </a:solidFill>
                <a:effectLst/>
              </a:rPr>
              <a:t> </a:t>
            </a:r>
            <a:r>
              <a:rPr lang="en-US" sz="2400" b="0" i="0" dirty="0">
                <a:solidFill>
                  <a:srgbClr val="313131"/>
                </a:solidFill>
                <a:effectLst/>
              </a:rPr>
              <a:t>Xu </a:t>
            </a:r>
            <a:r>
              <a:rPr lang="en-US" sz="2400" b="0" i="0" dirty="0" err="1">
                <a:solidFill>
                  <a:srgbClr val="313131"/>
                </a:solidFill>
                <a:effectLst/>
              </a:rPr>
              <a:t>hướng</a:t>
            </a:r>
            <a:endParaRPr lang="en-US" sz="2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B7AC64-4A82-DCB7-7431-1C5B5CC47439}"/>
              </a:ext>
            </a:extLst>
          </p:cNvPr>
          <p:cNvSpPr txBox="1"/>
          <p:nvPr/>
        </p:nvSpPr>
        <p:spPr>
          <a:xfrm>
            <a:off x="6011030" y="3650611"/>
            <a:ext cx="4944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313131"/>
                </a:solidFill>
              </a:rPr>
              <a:t>C</a:t>
            </a:r>
            <a:r>
              <a:rPr lang="vi-VN" sz="2000" b="0" i="0" dirty="0">
                <a:solidFill>
                  <a:srgbClr val="313131"/>
                </a:solidFill>
                <a:effectLst/>
              </a:rPr>
              <a:t>hi phí cao đang là rào cản khiến robot hình người </a:t>
            </a:r>
            <a:r>
              <a:rPr lang="en-US" sz="2000" dirty="0" err="1">
                <a:solidFill>
                  <a:srgbClr val="313131"/>
                </a:solidFill>
              </a:rPr>
              <a:t>khó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vi-VN" sz="2000" b="0" i="0" dirty="0">
                <a:solidFill>
                  <a:srgbClr val="313131"/>
                </a:solidFill>
                <a:effectLst/>
              </a:rPr>
              <a:t>triển khai trên quy mô lớn</a:t>
            </a:r>
            <a:r>
              <a:rPr lang="en-US" sz="2000" b="0" i="0" dirty="0">
                <a:solidFill>
                  <a:srgbClr val="313131"/>
                </a:solidFill>
                <a:effectLst/>
              </a:rPr>
              <a:t> </a:t>
            </a:r>
            <a:endParaRPr lang="en-US" sz="2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418E49-5794-27D0-6741-98BC1282AEB7}"/>
              </a:ext>
            </a:extLst>
          </p:cNvPr>
          <p:cNvSpPr txBox="1"/>
          <p:nvPr/>
        </p:nvSpPr>
        <p:spPr>
          <a:xfrm>
            <a:off x="7682387" y="4412170"/>
            <a:ext cx="1601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0" i="0" dirty="0">
                <a:solidFill>
                  <a:srgbClr val="313131"/>
                </a:solidFill>
                <a:effectLst/>
              </a:rPr>
              <a:t> </a:t>
            </a:r>
            <a:r>
              <a:rPr lang="en-US" sz="2400" b="0" i="0" dirty="0" err="1">
                <a:solidFill>
                  <a:srgbClr val="313131"/>
                </a:solidFill>
                <a:effectLst/>
              </a:rPr>
              <a:t>Học</a:t>
            </a:r>
            <a:r>
              <a:rPr lang="en-US" sz="2400" b="0" i="0" dirty="0">
                <a:solidFill>
                  <a:srgbClr val="313131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13131"/>
                </a:solidFill>
                <a:effectLst/>
              </a:rPr>
              <a:t>vấn</a:t>
            </a:r>
            <a:endParaRPr lang="en-US" sz="2400" b="0" i="0" dirty="0">
              <a:solidFill>
                <a:srgbClr val="313131"/>
              </a:solidFill>
              <a:effectLst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6A1781-A24A-40BE-E7CC-515FF8D0E3DA}"/>
              </a:ext>
            </a:extLst>
          </p:cNvPr>
          <p:cNvSpPr txBox="1"/>
          <p:nvPr/>
        </p:nvSpPr>
        <p:spPr>
          <a:xfrm>
            <a:off x="6089612" y="4873835"/>
            <a:ext cx="4620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313131"/>
                </a:solidFill>
              </a:rPr>
              <a:t>Phù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hợp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với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những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người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mới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bắt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đầu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nguyên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cứu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về</a:t>
            </a:r>
            <a:r>
              <a:rPr lang="en-US" sz="2000" dirty="0">
                <a:solidFill>
                  <a:srgbClr val="313131"/>
                </a:solidFill>
              </a:rPr>
              <a:t> robotics </a:t>
            </a:r>
            <a:r>
              <a:rPr lang="en-US" sz="2000" dirty="0" err="1">
                <a:solidFill>
                  <a:srgbClr val="313131"/>
                </a:solidFill>
              </a:rPr>
              <a:t>và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học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tăng</a:t>
            </a:r>
            <a:r>
              <a:rPr lang="en-US" sz="2000" dirty="0">
                <a:solidFill>
                  <a:srgbClr val="313131"/>
                </a:solidFill>
              </a:rPr>
              <a:t> </a:t>
            </a:r>
            <a:r>
              <a:rPr lang="en-US" sz="2000" dirty="0" err="1">
                <a:solidFill>
                  <a:srgbClr val="313131"/>
                </a:solidFill>
              </a:rPr>
              <a:t>cường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635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C2FFF-AF00-E269-CC69-60EE1D0A4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50CD53-20F8-CA48-AB8C-626BCBBB4A90}"/>
              </a:ext>
            </a:extLst>
          </p:cNvPr>
          <p:cNvSpPr/>
          <p:nvPr/>
        </p:nvSpPr>
        <p:spPr>
          <a:xfrm>
            <a:off x="1001971" y="2517171"/>
            <a:ext cx="3036012" cy="1479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2394E0-EFEE-EE55-CE62-157647833ED0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1CDE9F-35D7-761B-9E84-383B777D37D4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C61470-958F-3F79-1B64-78CF9BCB66C3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CD711AB-BC3C-8560-DD4D-25836FD9C7EA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F49C20-2596-2C4B-461D-48AC337D29B0}"/>
              </a:ext>
            </a:extLst>
          </p:cNvPr>
          <p:cNvSpPr txBox="1"/>
          <p:nvPr/>
        </p:nvSpPr>
        <p:spPr>
          <a:xfrm>
            <a:off x="1458931" y="289220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TỔNG QUAN DỰ ÁN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F7CD96-4557-4718-8D55-4A829253FEAF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E934D96-0F6C-573C-836E-8230FB138C0C}"/>
              </a:ext>
            </a:extLst>
          </p:cNvPr>
          <p:cNvSpPr/>
          <p:nvPr/>
        </p:nvSpPr>
        <p:spPr>
          <a:xfrm>
            <a:off x="1571947" y="997106"/>
            <a:ext cx="4130211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40A56B-9E5D-282D-8AAB-911CB5EA424C}"/>
              </a:ext>
            </a:extLst>
          </p:cNvPr>
          <p:cNvSpPr txBox="1"/>
          <p:nvPr/>
        </p:nvSpPr>
        <p:spPr>
          <a:xfrm>
            <a:off x="588196" y="1305596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1.2  </a:t>
            </a:r>
            <a:r>
              <a:rPr lang="en-US" sz="3200" dirty="0" err="1">
                <a:cs typeface="Arial" panose="020B0604020202020204" pitchFamily="34" charset="0"/>
              </a:rPr>
              <a:t>Mục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tiêu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của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đồ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án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tốt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nghiệp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942C5-5E56-F862-94AF-2CB34C34FA64}"/>
              </a:ext>
            </a:extLst>
          </p:cNvPr>
          <p:cNvSpPr txBox="1"/>
          <p:nvPr/>
        </p:nvSpPr>
        <p:spPr>
          <a:xfrm>
            <a:off x="1134043" y="2982458"/>
            <a:ext cx="2793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Nền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tảng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học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vấn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F4587-E475-C793-9B61-F078547417D7}"/>
              </a:ext>
            </a:extLst>
          </p:cNvPr>
          <p:cNvSpPr/>
          <p:nvPr/>
        </p:nvSpPr>
        <p:spPr>
          <a:xfrm>
            <a:off x="4654193" y="2517171"/>
            <a:ext cx="3036012" cy="1479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FDDB1-7E44-FE0E-FA95-5519B24D52C9}"/>
              </a:ext>
            </a:extLst>
          </p:cNvPr>
          <p:cNvSpPr txBox="1"/>
          <p:nvPr/>
        </p:nvSpPr>
        <p:spPr>
          <a:xfrm>
            <a:off x="4719570" y="2995304"/>
            <a:ext cx="290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Triển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khai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mô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hình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B851DF-C79E-ED5A-49EE-22B0F230C6BA}"/>
              </a:ext>
            </a:extLst>
          </p:cNvPr>
          <p:cNvSpPr/>
          <p:nvPr/>
        </p:nvSpPr>
        <p:spPr>
          <a:xfrm>
            <a:off x="8155968" y="2517171"/>
            <a:ext cx="3036012" cy="14794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7FE1A-4CD8-8181-FFF5-1100E83008B7}"/>
              </a:ext>
            </a:extLst>
          </p:cNvPr>
          <p:cNvSpPr txBox="1"/>
          <p:nvPr/>
        </p:nvSpPr>
        <p:spPr>
          <a:xfrm>
            <a:off x="8775755" y="2982458"/>
            <a:ext cx="215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Kiểm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chứng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4FB69-8D76-A839-20D8-D5463198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193" y="4250447"/>
            <a:ext cx="3036013" cy="1783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105FAD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2" name="Picture 2" descr="Học tăng cường (reinforcement learning) - Giải đáp A-Z | TECHIE.VN %">
            <a:extLst>
              <a:ext uri="{FF2B5EF4-FFF2-40B4-BE49-F238E27FC236}">
                <a16:creationId xmlns:a16="http://schemas.microsoft.com/office/drawing/2014/main" id="{EF206896-DDD6-9AC6-9108-1CDC52993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71" y="4159919"/>
            <a:ext cx="3036012" cy="2024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70C0"/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E32C77-7144-6B18-6081-35A4F880D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74" y="4250447"/>
            <a:ext cx="2456061" cy="1783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70C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575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D33A3-BDE5-500A-02B9-5D21A6A7E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5D93B98-BB6E-2C81-466C-84ADE713FA5D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CA5E95-DDDA-44BB-1EAB-3751AAB7F512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164F90-C843-CF96-C9BD-1B82F9316929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73FF253-BE54-3CFC-85EC-0F752BA3EA9B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4BD607-24A5-A1C4-D124-9A68DA08C1E5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FFA611-22B4-55A5-38FC-AC0D00ED1428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3156897-BA43-2B53-9296-E0159E09ACFD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D3D9B2-F117-6D69-19E1-314958CCACED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2.1  </a:t>
            </a:r>
            <a:r>
              <a:rPr lang="en-US" sz="3200" dirty="0" err="1">
                <a:cs typeface="Arial" panose="020B0604020202020204" pitchFamily="34" charset="0"/>
              </a:rPr>
              <a:t>Tổng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quan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hệ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thống</a:t>
            </a:r>
            <a:endParaRPr lang="en-US" sz="3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BCA902-477A-1BDD-6F68-234A93944ACA}"/>
              </a:ext>
            </a:extLst>
          </p:cNvPr>
          <p:cNvSpPr/>
          <p:nvPr/>
        </p:nvSpPr>
        <p:spPr>
          <a:xfrm>
            <a:off x="1438171" y="2222493"/>
            <a:ext cx="2486346" cy="10857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Thu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trải</a:t>
            </a:r>
            <a:r>
              <a:rPr lang="en-US" sz="2400" dirty="0"/>
              <a:t> </a:t>
            </a:r>
            <a:r>
              <a:rPr lang="en-US" sz="2400" dirty="0" err="1"/>
              <a:t>nghiệm</a:t>
            </a:r>
            <a:endParaRPr lang="en-US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64659C-F2D2-D615-9BB0-406C2B547BEE}"/>
              </a:ext>
            </a:extLst>
          </p:cNvPr>
          <p:cNvSpPr/>
          <p:nvPr/>
        </p:nvSpPr>
        <p:spPr>
          <a:xfrm>
            <a:off x="4603075" y="2229622"/>
            <a:ext cx="2486346" cy="107865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Tiền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8AA035-36D5-2C1B-C7A0-AC67361A2B18}"/>
              </a:ext>
            </a:extLst>
          </p:cNvPr>
          <p:cNvSpPr/>
          <p:nvPr/>
        </p:nvSpPr>
        <p:spPr>
          <a:xfrm>
            <a:off x="7814998" y="2222493"/>
            <a:ext cx="2486346" cy="10857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Huấn</a:t>
            </a:r>
            <a:r>
              <a:rPr lang="en-US" sz="2400" dirty="0"/>
              <a:t> </a:t>
            </a:r>
            <a:r>
              <a:rPr lang="en-US" sz="2400" dirty="0" err="1"/>
              <a:t>luyện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4F2AA8-77E8-D54A-A212-D897E909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27" y="3472614"/>
            <a:ext cx="2166615" cy="958229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AB39787-9A54-3BFD-2475-B700B0660CBC}"/>
              </a:ext>
            </a:extLst>
          </p:cNvPr>
          <p:cNvSpPr/>
          <p:nvPr/>
        </p:nvSpPr>
        <p:spPr>
          <a:xfrm>
            <a:off x="8499660" y="3711908"/>
            <a:ext cx="1315092" cy="9582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Actor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BAC5CD-4451-E459-5059-A31AFCABA30F}"/>
              </a:ext>
            </a:extLst>
          </p:cNvPr>
          <p:cNvSpPr/>
          <p:nvPr/>
        </p:nvSpPr>
        <p:spPr>
          <a:xfrm>
            <a:off x="8499660" y="5031405"/>
            <a:ext cx="1315092" cy="9582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Critic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8E74E18-958C-590D-3928-8606467D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21" r="75872"/>
          <a:stretch/>
        </p:blipFill>
        <p:spPr>
          <a:xfrm>
            <a:off x="7901119" y="4354032"/>
            <a:ext cx="236307" cy="9582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826333-F174-DEF0-4F9B-F8A8669CD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966" y="3849164"/>
            <a:ext cx="561867" cy="6837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FDED72-DA1E-DA79-FB46-C8A87EE5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34" y="4492629"/>
            <a:ext cx="561867" cy="683718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61E56B4-BC11-1AF5-6B7A-933432C03F0E}"/>
              </a:ext>
            </a:extLst>
          </p:cNvPr>
          <p:cNvSpPr/>
          <p:nvPr/>
        </p:nvSpPr>
        <p:spPr>
          <a:xfrm>
            <a:off x="4766905" y="3753231"/>
            <a:ext cx="2072723" cy="3463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Mini-batch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F0CBD9D-BA72-B70C-4AD5-D40C78A85A72}"/>
              </a:ext>
            </a:extLst>
          </p:cNvPr>
          <p:cNvSpPr/>
          <p:nvPr/>
        </p:nvSpPr>
        <p:spPr>
          <a:xfrm>
            <a:off x="4765359" y="4169645"/>
            <a:ext cx="2072723" cy="3463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Mini-batch 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E2FA48-5805-D805-5068-307150869609}"/>
              </a:ext>
            </a:extLst>
          </p:cNvPr>
          <p:cNvSpPr/>
          <p:nvPr/>
        </p:nvSpPr>
        <p:spPr>
          <a:xfrm>
            <a:off x="4765357" y="4599354"/>
            <a:ext cx="2072723" cy="3463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133EE36-8E83-B631-F1D4-1E9C3674029C}"/>
              </a:ext>
            </a:extLst>
          </p:cNvPr>
          <p:cNvSpPr/>
          <p:nvPr/>
        </p:nvSpPr>
        <p:spPr>
          <a:xfrm>
            <a:off x="4765357" y="5024222"/>
            <a:ext cx="2072723" cy="3463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Mini-batch 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C70D998-9A01-3AFB-1732-6C785982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96" t="38874" r="60382" b="24979"/>
          <a:stretch/>
        </p:blipFill>
        <p:spPr>
          <a:xfrm>
            <a:off x="2898961" y="4599352"/>
            <a:ext cx="343771" cy="464909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1C43C64-6DCE-AB9B-E650-F4782B096BF2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2441901" y="4831807"/>
            <a:ext cx="457060" cy="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406CDD-9B4E-A138-28D1-0B39328BA087}"/>
              </a:ext>
            </a:extLst>
          </p:cNvPr>
          <p:cNvCxnSpPr>
            <a:stCxn id="33" idx="3"/>
            <a:endCxn id="31" idx="1"/>
          </p:cNvCxnSpPr>
          <p:nvPr/>
        </p:nvCxnSpPr>
        <p:spPr>
          <a:xfrm flipV="1">
            <a:off x="8137426" y="4191023"/>
            <a:ext cx="362234" cy="6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ECD9F8C-3114-7B60-C2F8-15F702A0A375}"/>
              </a:ext>
            </a:extLst>
          </p:cNvPr>
          <p:cNvCxnSpPr>
            <a:stCxn id="33" idx="3"/>
            <a:endCxn id="32" idx="1"/>
          </p:cNvCxnSpPr>
          <p:nvPr/>
        </p:nvCxnSpPr>
        <p:spPr>
          <a:xfrm>
            <a:off x="8137426" y="4833147"/>
            <a:ext cx="362234" cy="67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245F897-FC3D-A356-BE88-ECBE6D62BD35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>
            <a:off x="9814752" y="4191023"/>
            <a:ext cx="497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6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B21A-7466-A0B7-E21D-737B89AF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58E507-0887-57CB-2840-CFB917D1E36B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3DE154-A805-7F1A-534F-76FD115C4D0C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B7D531-9450-55DE-E5DC-8074E95DF1F8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8E519D4-CBF8-7D2D-A2D6-3875F4A53359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C2E35F-4F03-A634-CEF6-C1D584B99BC6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F868D6-E5A8-2608-9D1F-65AC2D08A03B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A0FCE63-5847-EF2F-4AC6-A21B2F8BA5AE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6BE070-7A7E-F78A-8764-8ED4683D718A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2.2  Thu </a:t>
            </a:r>
            <a:r>
              <a:rPr lang="en-US" sz="3200" dirty="0" err="1">
                <a:cs typeface="Arial" panose="020B0604020202020204" pitchFamily="34" charset="0"/>
              </a:rPr>
              <a:t>thập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trải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nghiệm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A48956-F9B4-38DF-3EA2-7924922C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725" y="1355493"/>
            <a:ext cx="4398056" cy="1962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BF0F1B-15FD-EEB1-3957-C231FD10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80" t="2794" r="33865" b="79891"/>
          <a:stretch/>
        </p:blipFill>
        <p:spPr>
          <a:xfrm>
            <a:off x="7616918" y="4349578"/>
            <a:ext cx="2561000" cy="4994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E02F94-D099-6280-3259-6637BEEE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063" b="16398"/>
          <a:stretch/>
        </p:blipFill>
        <p:spPr>
          <a:xfrm>
            <a:off x="7534725" y="3322591"/>
            <a:ext cx="3770732" cy="978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E57BEA-B121-547D-7E50-E2852B14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587" r="44452" b="5896"/>
          <a:stretch/>
        </p:blipFill>
        <p:spPr>
          <a:xfrm>
            <a:off x="7534725" y="4897226"/>
            <a:ext cx="3709286" cy="123644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B14E0D3-6AF5-067A-F014-82EF4E7B1054}"/>
              </a:ext>
            </a:extLst>
          </p:cNvPr>
          <p:cNvGrpSpPr/>
          <p:nvPr/>
        </p:nvGrpSpPr>
        <p:grpSpPr>
          <a:xfrm>
            <a:off x="1033572" y="1808000"/>
            <a:ext cx="6438509" cy="4545365"/>
            <a:chOff x="1194670" y="2042026"/>
            <a:chExt cx="6097712" cy="41323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8A966B-954B-67D8-4D15-EA609416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66"/>
            <a:stretch/>
          </p:blipFill>
          <p:spPr>
            <a:xfrm>
              <a:off x="1194670" y="2112487"/>
              <a:ext cx="6097712" cy="406188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52F753-5E6D-32B9-AA66-394D09259D8B}"/>
                </a:ext>
              </a:extLst>
            </p:cNvPr>
            <p:cNvSpPr/>
            <p:nvPr/>
          </p:nvSpPr>
          <p:spPr>
            <a:xfrm>
              <a:off x="2239766" y="2042026"/>
              <a:ext cx="1366463" cy="116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22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295FD-9563-1F56-19F3-0BD100BA7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A5006EA-2511-1601-9D91-D4F78E69C155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45E47CB-38DB-1489-2AF5-275D44A65729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B9054D-5CD5-5BC0-C429-BB1518C21CCB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80CDEA3-9708-2446-0543-C9F6987CB41E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A85514-5730-6AA2-08BB-39BA5B0FDEC0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530DA0-ECA9-8A3D-8115-7376A7F2B697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3BF255C-79CF-8B2B-0267-A1B2ADE6CD4D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D9BB82-CED3-70FB-ADE6-B53DC619D1EA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2.3  Thu </a:t>
            </a:r>
            <a:r>
              <a:rPr lang="en-US" sz="3200" dirty="0" err="1">
                <a:cs typeface="Arial" panose="020B0604020202020204" pitchFamily="34" charset="0"/>
              </a:rPr>
              <a:t>thập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trải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nghiệm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BE6A6-F14B-BF46-5BC3-C63AFB7F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15" y="1790971"/>
            <a:ext cx="7221183" cy="4097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CA247C-DB84-ACD5-4B49-9994ABFD09DB}"/>
              </a:ext>
            </a:extLst>
          </p:cNvPr>
          <p:cNvSpPr txBox="1"/>
          <p:nvPr/>
        </p:nvSpPr>
        <p:spPr>
          <a:xfrm>
            <a:off x="1033572" y="2067790"/>
            <a:ext cx="45000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 </a:t>
            </a:r>
            <a:r>
              <a:rPr lang="en-US" sz="2400" dirty="0">
                <a:solidFill>
                  <a:schemeClr val="accent2"/>
                </a:solidFill>
              </a:rPr>
              <a:t>Buffer</a:t>
            </a:r>
            <a:r>
              <a:rPr lang="en-US" sz="2400" dirty="0"/>
              <a:t>:</a:t>
            </a:r>
          </a:p>
          <a:p>
            <a:r>
              <a:rPr lang="en-US" sz="2400" dirty="0"/>
              <a:t>    def </a:t>
            </a:r>
            <a:r>
              <a:rPr lang="en-US" sz="2400" dirty="0">
                <a:solidFill>
                  <a:srgbClr val="7030A0"/>
                </a:solidFill>
              </a:rPr>
              <a:t>__</a:t>
            </a:r>
            <a:r>
              <a:rPr lang="en-US" sz="2400" dirty="0" err="1">
                <a:solidFill>
                  <a:srgbClr val="7030A0"/>
                </a:solidFill>
              </a:rPr>
              <a:t>init</a:t>
            </a:r>
            <a:r>
              <a:rPr lang="en-US" sz="2400" dirty="0">
                <a:solidFill>
                  <a:srgbClr val="7030A0"/>
                </a:solidFill>
              </a:rPr>
              <a:t>__</a:t>
            </a:r>
            <a:r>
              <a:rPr lang="en-US" sz="2400" dirty="0"/>
              <a:t>(self):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self.</a:t>
            </a:r>
            <a:r>
              <a:rPr lang="en-US" sz="2400" dirty="0" err="1">
                <a:solidFill>
                  <a:schemeClr val="accent1"/>
                </a:solidFill>
              </a:rPr>
              <a:t>buffer</a:t>
            </a:r>
            <a:r>
              <a:rPr lang="en-US" sz="2400" dirty="0"/>
              <a:t> = {</a:t>
            </a:r>
          </a:p>
          <a:p>
            <a:r>
              <a:rPr lang="en-US" sz="2400" dirty="0"/>
              <a:t>            "</a:t>
            </a:r>
            <a:r>
              <a:rPr lang="en-US" sz="2400" dirty="0">
                <a:solidFill>
                  <a:srgbClr val="00B050"/>
                </a:solidFill>
              </a:rPr>
              <a:t>states</a:t>
            </a:r>
            <a:r>
              <a:rPr lang="en-US" sz="2400" dirty="0"/>
              <a:t>": [],</a:t>
            </a:r>
          </a:p>
          <a:p>
            <a:r>
              <a:rPr lang="en-US" sz="2400" dirty="0"/>
              <a:t>            "</a:t>
            </a:r>
            <a:r>
              <a:rPr lang="en-US" sz="2400" dirty="0">
                <a:solidFill>
                  <a:srgbClr val="00B050"/>
                </a:solidFill>
              </a:rPr>
              <a:t>actions</a:t>
            </a:r>
            <a:r>
              <a:rPr lang="en-US" sz="2400" dirty="0"/>
              <a:t>": [],</a:t>
            </a:r>
          </a:p>
          <a:p>
            <a:r>
              <a:rPr lang="en-US" sz="2400" dirty="0"/>
              <a:t>            "</a:t>
            </a:r>
            <a:r>
              <a:rPr lang="en-US" sz="2400" dirty="0">
                <a:solidFill>
                  <a:srgbClr val="00B050"/>
                </a:solidFill>
              </a:rPr>
              <a:t>rewards</a:t>
            </a:r>
            <a:r>
              <a:rPr lang="en-US" sz="2400" dirty="0"/>
              <a:t>": [],</a:t>
            </a:r>
          </a:p>
          <a:p>
            <a:r>
              <a:rPr lang="en-US" sz="2400" dirty="0"/>
              <a:t>            "</a:t>
            </a:r>
            <a:r>
              <a:rPr lang="en-US" sz="2400" dirty="0" err="1">
                <a:solidFill>
                  <a:srgbClr val="00B050"/>
                </a:solidFill>
              </a:rPr>
              <a:t>log_probs</a:t>
            </a:r>
            <a:r>
              <a:rPr lang="en-US" sz="2400" dirty="0"/>
              <a:t>": [],</a:t>
            </a:r>
          </a:p>
          <a:p>
            <a:r>
              <a:rPr lang="en-US" sz="2400" dirty="0"/>
              <a:t>            "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": [],</a:t>
            </a:r>
          </a:p>
          <a:p>
            <a:r>
              <a:rPr lang="en-US" sz="2400" dirty="0"/>
              <a:t>            "</a:t>
            </a:r>
            <a:r>
              <a:rPr lang="en-US" sz="2400" dirty="0" err="1">
                <a:solidFill>
                  <a:srgbClr val="00B050"/>
                </a:solidFill>
              </a:rPr>
              <a:t>trajectory_ids</a:t>
            </a:r>
            <a:r>
              <a:rPr lang="en-US" sz="2400" dirty="0"/>
              <a:t>": [],</a:t>
            </a:r>
          </a:p>
          <a:p>
            <a:r>
              <a:rPr lang="en-US" sz="240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27486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3BD9-7969-A144-FD72-86D4C240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7D5CE-01D6-12F9-3690-A0749D077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56" y="1750711"/>
            <a:ext cx="5017622" cy="414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70C0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C1D6DF0-163A-FCEE-1EE5-0D468A02E4FB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FA4184-9984-5FF9-60BE-0C7ACC834177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9DA247-B081-C8E4-8F03-92B382E3B1F1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931112D-9F2F-B159-65C8-48390E5F0AEC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B291BB-B7B4-E7B7-BCEA-E407B67DE914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4D1BF1-AD9E-82BD-A22B-F8425EA71145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24AB61A-5238-52E7-2598-879366DE6730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9FA20-3304-EF02-C2DD-53F9E36C5E83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2.4 </a:t>
            </a:r>
            <a:r>
              <a:rPr lang="en-US" sz="3200" dirty="0" err="1">
                <a:cs typeface="Arial" panose="020B0604020202020204" pitchFamily="34" charset="0"/>
              </a:rPr>
              <a:t>Huấn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luyện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859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BF1FE-4A2B-50FF-8F87-DE720410E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08D8696-9B06-1625-ED21-D59444E04528}"/>
              </a:ext>
            </a:extLst>
          </p:cNvPr>
          <p:cNvGrpSpPr/>
          <p:nvPr/>
        </p:nvGrpSpPr>
        <p:grpSpPr>
          <a:xfrm>
            <a:off x="370563" y="328904"/>
            <a:ext cx="1067608" cy="707886"/>
            <a:chOff x="2789370" y="3297382"/>
            <a:chExt cx="9402630" cy="15701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3CD405-569B-7E79-9273-295224D64DBD}"/>
                </a:ext>
              </a:extLst>
            </p:cNvPr>
            <p:cNvSpPr/>
            <p:nvPr/>
          </p:nvSpPr>
          <p:spPr>
            <a:xfrm>
              <a:off x="2789381" y="3297382"/>
              <a:ext cx="9402619" cy="1570182"/>
            </a:xfrm>
            <a:prstGeom prst="rect">
              <a:avLst/>
            </a:prstGeom>
            <a:solidFill>
              <a:srgbClr val="105F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3DEB256-DF89-3DE2-6A84-50FACB3AC027}"/>
                </a:ext>
              </a:extLst>
            </p:cNvPr>
            <p:cNvSpPr/>
            <p:nvPr/>
          </p:nvSpPr>
          <p:spPr>
            <a:xfrm flipH="1">
              <a:off x="2789370" y="3297382"/>
              <a:ext cx="1494026" cy="15701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855B99-71BB-ECBC-5BDF-04C19EC3FA7D}"/>
              </a:ext>
            </a:extLst>
          </p:cNvPr>
          <p:cNvSpPr txBox="1"/>
          <p:nvPr/>
        </p:nvSpPr>
        <p:spPr>
          <a:xfrm>
            <a:off x="759459" y="298126"/>
            <a:ext cx="548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605CD8-0166-9AA5-906C-75A9610B918E}"/>
              </a:ext>
            </a:extLst>
          </p:cNvPr>
          <p:cNvSpPr txBox="1"/>
          <p:nvPr/>
        </p:nvSpPr>
        <p:spPr>
          <a:xfrm>
            <a:off x="1458930" y="289220"/>
            <a:ext cx="69247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THIẾT KẾ - TRIỂN KHAI MÔ HÌNH</a:t>
            </a:r>
            <a:endParaRPr lang="en-US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2D134B-15FA-50A0-1564-774B0A45548A}"/>
              </a:ext>
            </a:extLst>
          </p:cNvPr>
          <p:cNvSpPr/>
          <p:nvPr/>
        </p:nvSpPr>
        <p:spPr>
          <a:xfrm>
            <a:off x="0" y="6511636"/>
            <a:ext cx="12192000" cy="346364"/>
          </a:xfrm>
          <a:prstGeom prst="rect">
            <a:avLst/>
          </a:prstGeom>
          <a:solidFill>
            <a:srgbClr val="105F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NUCE University 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E608B9-F645-0C55-2FE2-57BF8B2DD629}"/>
              </a:ext>
            </a:extLst>
          </p:cNvPr>
          <p:cNvSpPr/>
          <p:nvPr/>
        </p:nvSpPr>
        <p:spPr>
          <a:xfrm>
            <a:off x="1571947" y="997106"/>
            <a:ext cx="6575460" cy="45719"/>
          </a:xfrm>
          <a:prstGeom prst="roundRect">
            <a:avLst/>
          </a:prstGeom>
          <a:solidFill>
            <a:srgbClr val="105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25E702-1117-54B2-6A82-20382B962E41}"/>
              </a:ext>
            </a:extLst>
          </p:cNvPr>
          <p:cNvSpPr txBox="1"/>
          <p:nvPr/>
        </p:nvSpPr>
        <p:spPr>
          <a:xfrm>
            <a:off x="540200" y="128563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1.3 </a:t>
            </a:r>
            <a:r>
              <a:rPr lang="en-US" sz="3200" dirty="0" err="1">
                <a:cs typeface="Arial" panose="020B0604020202020204" pitchFamily="34" charset="0"/>
              </a:rPr>
              <a:t>Huấn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 err="1">
                <a:cs typeface="Arial" panose="020B0604020202020204" pitchFamily="34" charset="0"/>
              </a:rPr>
              <a:t>luyện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AFEABA-2343-9C00-E1CF-86F986E7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60" t="70345" b="2401"/>
          <a:stretch/>
        </p:blipFill>
        <p:spPr>
          <a:xfrm>
            <a:off x="412379" y="4528915"/>
            <a:ext cx="6100348" cy="1235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F24A1E-7C4D-FEC8-8C62-A43B3AF010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16"/>
          <a:stretch/>
        </p:blipFill>
        <p:spPr>
          <a:xfrm>
            <a:off x="6892399" y="4412269"/>
            <a:ext cx="4704458" cy="1444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0539D-21E7-B85F-DCCB-D1AA89956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07" y="2174975"/>
            <a:ext cx="7460786" cy="1604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3FC196-4FE2-49C3-E037-193D3B3E345D}"/>
              </a:ext>
            </a:extLst>
          </p:cNvPr>
          <p:cNvSpPr/>
          <p:nvPr/>
        </p:nvSpPr>
        <p:spPr>
          <a:xfrm>
            <a:off x="3080084" y="1996891"/>
            <a:ext cx="1789218" cy="4128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PPO</a:t>
            </a:r>
            <a:r>
              <a:rPr lang="en-US" sz="2800" dirty="0"/>
              <a:t> Clip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193EDA-A297-4007-64A6-3412B3B894AD}"/>
              </a:ext>
            </a:extLst>
          </p:cNvPr>
          <p:cNvSpPr/>
          <p:nvPr/>
        </p:nvSpPr>
        <p:spPr>
          <a:xfrm>
            <a:off x="923911" y="4319803"/>
            <a:ext cx="1789218" cy="4128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Policy ratio</a:t>
            </a:r>
            <a:endParaRPr lang="en-US" sz="28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E6D87D8-601A-FF2C-C5A3-6365ADD1BAEA}"/>
              </a:ext>
            </a:extLst>
          </p:cNvPr>
          <p:cNvSpPr/>
          <p:nvPr/>
        </p:nvSpPr>
        <p:spPr>
          <a:xfrm>
            <a:off x="7117521" y="4154479"/>
            <a:ext cx="2218984" cy="4128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Advantage loss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46744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0.0&quot;&gt;&lt;object type=&quot;1&quot; unique_id=&quot;10001&quot;&gt;&lt;object type=&quot;2&quot; unique_id=&quot;10006&quot;&gt;&lt;object type=&quot;3&quot; unique_id=&quot;10007&quot;&gt;&lt;property id=&quot;20148&quot; value=&quot;5&quot;/&gt;&lt;property id=&quot;20300&quot; value=&quot;Slide 1&quot;/&gt;&lt;property id=&quot;20307&quot; value=&quot;256&quot;/&gt;&lt;/object&gt;&lt;object type=&quot;3&quot; unique_id=&quot;10008&quot;&gt;&lt;property id=&quot;20148&quot; value=&quot;5&quot;/&gt;&lt;property id=&quot;20300&quot; value=&quot;Slide 2&quot;/&gt;&lt;property id=&quot;20307&quot; value=&quot;291&quot;/&gt;&lt;/object&gt;&lt;object type=&quot;3&quot; unique_id=&quot;10009&quot;&gt;&lt;property id=&quot;20148&quot; value=&quot;5&quot;/&gt;&lt;property id=&quot;20300&quot; value=&quot;Slide 3&quot;/&gt;&lt;property id=&quot;20307&quot; value=&quot;258&quot;/&gt;&lt;/object&gt;&lt;object type=&quot;3&quot; unique_id=&quot;10010&quot;&gt;&lt;property id=&quot;20148&quot; value=&quot;5&quot;/&gt;&lt;property id=&quot;20300&quot; value=&quot;Slide 4&quot;/&gt;&lt;property id=&quot;20307&quot; value=&quot;259&quot;/&gt;&lt;/object&gt;&lt;object type=&quot;3&quot; unique_id=&quot;10011&quot;&gt;&lt;property id=&quot;20148&quot; value=&quot;5&quot;/&gt;&lt;property id=&quot;20300&quot; value=&quot;Slide 5&quot;/&gt;&lt;property id=&quot;20307&quot; value=&quot;260&quot;/&gt;&lt;/object&gt;&lt;object type=&quot;3&quot; unique_id=&quot;10012&quot;&gt;&lt;property id=&quot;20148&quot; value=&quot;5&quot;/&gt;&lt;property id=&quot;20300&quot; value=&quot;Slide 6&quot;/&gt;&lt;property id=&quot;20307&quot; value=&quot;257&quot;/&gt;&lt;/object&gt;&lt;/object&gt;&lt;object type=&quot;8&quot; unique_id=&quot;1002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</TotalTime>
  <Words>716</Words>
  <Application>Microsoft Office PowerPoint</Application>
  <PresentationFormat>Widescreen</PresentationFormat>
  <Paragraphs>148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Chang Chang</cp:lastModifiedBy>
  <cp:revision>16</cp:revision>
  <dcterms:created xsi:type="dcterms:W3CDTF">2021-08-13T10:22:53Z</dcterms:created>
  <dcterms:modified xsi:type="dcterms:W3CDTF">2025-01-02T21:37:43Z</dcterms:modified>
</cp:coreProperties>
</file>